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8B7841-1DA6-4ADD-A5E8-09676DF2C3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776412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85440" y="4025520"/>
            <a:ext cx="776412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3BCAB5-8944-4DD6-88A1-BD6E401314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85440" y="40255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3800" y="40255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9E0A5F-DED4-42F2-AB76-688D53EA33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310560" y="20959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36040" y="20959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85440" y="40255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310560" y="40255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36040" y="40255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904845-2AFD-46EB-A8C2-5A1C96457C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E52F98-6A00-48E5-9375-3C8FEF829B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85440" y="2095920"/>
            <a:ext cx="776412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128FF4-C57F-45C9-A706-ED537ABFD6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776412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676109-B0F8-4A1A-A7B5-6A674EA8AB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D6E326-CD18-4ED0-AA11-4B6D01D085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23C495-D4DB-4203-BC0C-36FACEA496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85440" y="609480"/>
            <a:ext cx="77641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4F4E15-8858-4A6D-9862-C2435C02EE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85440" y="40255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FA0871-A939-41A0-95AC-C46D1687BC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85440" y="2095920"/>
            <a:ext cx="776412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1AF6B3-BCB7-4D03-A422-429B37590B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3800" y="40255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FDCD7B-C571-46C7-BC37-47C035790D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85440" y="4025520"/>
            <a:ext cx="776412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51684B-F80D-48DB-AC95-F44865021A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776412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85440" y="4025520"/>
            <a:ext cx="776412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867B1F-B67F-4382-84DC-7A5C4FEB78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85440" y="40255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3800" y="40255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C49F0D-ADA7-4F4D-A150-FCCA41BF3DC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310560" y="20959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36040" y="20959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85440" y="40255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310560" y="40255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36040" y="4025520"/>
            <a:ext cx="24998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4D3814-EEB7-496F-867C-868907298C6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776412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C73B64-65E3-4AE9-8411-7C42EFBCB8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332D61-8A5A-4FD8-9F95-40E5521D1A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19AEA3-6F2A-45C5-B68A-97DA892582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440" y="609480"/>
            <a:ext cx="77641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9DF94F-FE66-4524-83A7-54CB1F4D70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85440" y="40255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9CA194-B892-449D-B83D-D6DCA34782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3800" y="40255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440E72-3EE8-4DA8-A0DE-35026CD794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BO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3800" y="2095920"/>
            <a:ext cx="378864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85440" y="4025520"/>
            <a:ext cx="7764120" cy="176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B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8F8331-7131-4887-A45D-8AE431A535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B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BO" sz="1800" spc="-1" strike="noStrike">
                <a:latin typeface="Arial"/>
              </a:rPr>
              <a:t>Click to edit the title text format</a:t>
            </a:r>
            <a:endParaRPr b="0" lang="es-BO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685440" y="5883120"/>
            <a:ext cx="5003640" cy="36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s-BO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BO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endParaRPr b="0" lang="es-BO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885440" y="5883120"/>
            <a:ext cx="564120" cy="36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8b8b8b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694B1AA-134F-4298-90BE-14C2A603F90A}" type="slidenum">
              <a:rPr b="0" lang="en-US" sz="1000" spc="-1" strike="noStrike">
                <a:solidFill>
                  <a:srgbClr val="8b8b8b"/>
                </a:solidFill>
                <a:latin typeface="Rockwell"/>
              </a:rPr>
              <a:t>11</a:t>
            </a:fld>
            <a:endParaRPr b="0" lang="es-BO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758920" y="58831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s-BO" sz="1400" spc="-1" strike="noStrike">
                <a:latin typeface="Times New Roman"/>
              </a:defRPr>
            </a:lvl1pPr>
          </a:lstStyle>
          <a:p>
            <a:r>
              <a:rPr b="0" lang="es-BO" sz="1400" spc="-1" strike="noStrike">
                <a:latin typeface="Times New Roman"/>
              </a:rPr>
              <a:t> </a:t>
            </a:r>
            <a:endParaRPr b="0" lang="es-BO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latin typeface="Arial"/>
              </a:rPr>
              <a:t>Click to edit the outline text format</a:t>
            </a:r>
            <a:endParaRPr b="0" lang="es-B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latin typeface="Arial"/>
              </a:rPr>
              <a:t>Second Outline Level</a:t>
            </a:r>
            <a:endParaRPr b="0" lang="es-B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latin typeface="Arial"/>
              </a:rPr>
              <a:t>Third Outline Level</a:t>
            </a:r>
            <a:endParaRPr b="0" lang="es-B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latin typeface="Arial"/>
              </a:rPr>
              <a:t>Fourth Outline Level</a:t>
            </a:r>
            <a:endParaRPr b="0" lang="es-B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latin typeface="Arial"/>
              </a:rPr>
              <a:t>Fifth Outline Level</a:t>
            </a:r>
            <a:endParaRPr b="0" lang="es-B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latin typeface="Arial"/>
              </a:rPr>
              <a:t>Sixth Outline Level</a:t>
            </a:r>
            <a:endParaRPr b="0" lang="es-B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latin typeface="Arial"/>
              </a:rPr>
              <a:t>Seventh Outline Level</a:t>
            </a:r>
            <a:endParaRPr b="0" lang="es-B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BO" sz="1800" spc="-1" strike="noStrike">
                <a:latin typeface="Arial"/>
              </a:rPr>
              <a:t>Click to edit the title text format</a:t>
            </a:r>
            <a:endParaRPr b="0" lang="es-BO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85440" y="2095920"/>
            <a:ext cx="7764120" cy="36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1800" spc="-1" strike="noStrike">
                <a:latin typeface="Arial"/>
              </a:rPr>
              <a:t>Click to edit the outline text </a:t>
            </a:r>
            <a:r>
              <a:rPr b="0" lang="es-BO" sz="1800" spc="-1" strike="noStrike">
                <a:latin typeface="Arial"/>
              </a:rPr>
              <a:t>format</a:t>
            </a:r>
            <a:endParaRPr b="0" lang="es-BO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BO" sz="1800" spc="-1" strike="noStrike">
                <a:latin typeface="Arial"/>
              </a:rPr>
              <a:t>Second Outline Level</a:t>
            </a:r>
            <a:endParaRPr b="0" lang="es-BO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1800" spc="-1" strike="noStrike">
                <a:latin typeface="Arial"/>
              </a:rPr>
              <a:t>Third Outline Level</a:t>
            </a:r>
            <a:endParaRPr b="0" lang="es-BO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BO" sz="1800" spc="-1" strike="noStrike">
                <a:latin typeface="Arial"/>
              </a:rPr>
              <a:t>Fourth Outline Level</a:t>
            </a:r>
            <a:endParaRPr b="0" lang="es-BO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1800" spc="-1" strike="noStrike">
                <a:latin typeface="Arial"/>
              </a:rPr>
              <a:t>Fifth Outline </a:t>
            </a:r>
            <a:r>
              <a:rPr b="0" lang="es-BO" sz="1800" spc="-1" strike="noStrike">
                <a:latin typeface="Arial"/>
              </a:rPr>
              <a:t>Level</a:t>
            </a:r>
            <a:endParaRPr b="0" lang="es-BO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1800" spc="-1" strike="noStrike">
                <a:latin typeface="Arial"/>
              </a:rPr>
              <a:t>Sixth </a:t>
            </a:r>
            <a:r>
              <a:rPr b="0" lang="es-BO" sz="1800" spc="-1" strike="noStrike">
                <a:latin typeface="Arial"/>
              </a:rPr>
              <a:t>Outline </a:t>
            </a:r>
            <a:r>
              <a:rPr b="0" lang="es-BO" sz="1800" spc="-1" strike="noStrike">
                <a:latin typeface="Arial"/>
              </a:rPr>
              <a:t>Level</a:t>
            </a:r>
            <a:endParaRPr b="0" lang="es-BO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BO" sz="1800" spc="-1" strike="noStrike">
                <a:latin typeface="Arial"/>
              </a:rPr>
              <a:t>Sevent</a:t>
            </a:r>
            <a:r>
              <a:rPr b="0" lang="es-BO" sz="1800" spc="-1" strike="noStrike">
                <a:latin typeface="Arial"/>
              </a:rPr>
              <a:t>h </a:t>
            </a:r>
            <a:r>
              <a:rPr b="0" lang="es-BO" sz="1800" spc="-1" strike="noStrike">
                <a:latin typeface="Arial"/>
              </a:rPr>
              <a:t>Outline </a:t>
            </a:r>
            <a:r>
              <a:rPr b="0" lang="es-BO" sz="1800" spc="-1" strike="noStrike">
                <a:latin typeface="Arial"/>
              </a:rPr>
              <a:t>Level</a:t>
            </a:r>
            <a:endParaRPr b="0" lang="es-BO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685440" y="5883120"/>
            <a:ext cx="5003640" cy="36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s-BO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BO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s-BO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5"/>
          </p:nvPr>
        </p:nvSpPr>
        <p:spPr>
          <a:xfrm>
            <a:off x="7885440" y="5883120"/>
            <a:ext cx="564120" cy="36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8b8b8b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4D15311-8B15-4D49-94E8-90BFA6B162C0}" type="slidenum">
              <a:rPr b="0" lang="en-US" sz="1000" spc="-1" strike="noStrike">
                <a:solidFill>
                  <a:srgbClr val="8b8b8b"/>
                </a:solidFill>
                <a:latin typeface="Rockwell"/>
              </a:rPr>
              <a:t>&lt;number&gt;</a:t>
            </a:fld>
            <a:endParaRPr b="0" lang="es-BO" sz="10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6"/>
          </p:nvPr>
        </p:nvSpPr>
        <p:spPr>
          <a:xfrm>
            <a:off x="5758920" y="5883120"/>
            <a:ext cx="2056320" cy="36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s-BO" sz="1400" spc="-1" strike="noStrike">
                <a:latin typeface="Times New Roman"/>
              </a:defRPr>
            </a:lvl1pPr>
          </a:lstStyle>
          <a:p>
            <a:r>
              <a:rPr b="0" lang="es-BO" sz="1400" spc="-1" strike="noStrike">
                <a:latin typeface="Times New Roman"/>
              </a:rPr>
              <a:t>&lt;date/time&gt;</a:t>
            </a:r>
            <a:endParaRPr b="0" lang="es-B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mailto:%3D@BoxMullerGaussian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7600" y="900000"/>
            <a:ext cx="8312400" cy="2386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800" spc="-1" strike="noStrike" cap="all">
                <a:solidFill>
                  <a:srgbClr val="ffffff"/>
                </a:solidFill>
                <a:latin typeface="Bookman Old Style"/>
                <a:ea typeface="Calibri"/>
              </a:rPr>
              <a:t>MODELO MATEMÁTICO PARA LAS ELECCIONES GENERALES EN BOLIVIA</a:t>
            </a:r>
            <a:endParaRPr b="0" lang="es-BO" sz="48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85440" y="3602160"/>
            <a:ext cx="7772400" cy="2386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BO" sz="2400" spc="-1" strike="noStrike">
                <a:solidFill>
                  <a:srgbClr val="ffffff"/>
                </a:solidFill>
                <a:latin typeface="Rockwell"/>
              </a:rPr>
              <a:t>Taller de Simulación de </a:t>
            </a:r>
            <a:r>
              <a:rPr b="0" lang="es-AR" sz="2400" spc="-1" strike="noStrike">
                <a:solidFill>
                  <a:srgbClr val="ffffff"/>
                </a:solidFill>
                <a:latin typeface="Rockwell"/>
              </a:rPr>
              <a:t>Sistemas</a:t>
            </a:r>
            <a:endParaRPr b="0" lang="es-BO" sz="2400" spc="-1" strike="noStrike">
              <a:latin typeface="Arial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AR" sz="2400" spc="-1" strike="noStrike">
                <a:solidFill>
                  <a:srgbClr val="ffffff"/>
                </a:solidFill>
                <a:latin typeface="Rockwell"/>
              </a:rPr>
              <a:t>Universitario: Isaac Gutierrez Huarachi</a:t>
            </a:r>
            <a:endParaRPr b="0" lang="es-BO" sz="2400" spc="-1" strike="noStrike">
              <a:latin typeface="Arial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AR" sz="2400" spc="-1" strike="noStrike">
                <a:solidFill>
                  <a:srgbClr val="ffffff"/>
                </a:solidFill>
                <a:latin typeface="Rockwell"/>
              </a:rPr>
              <a:t>Carrera: Ingeniería de Sistemas</a:t>
            </a:r>
            <a:endParaRPr b="0" lang="es-BO" sz="2400" spc="-1" strike="noStrike">
              <a:latin typeface="Arial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AR" sz="2400" spc="-1" strike="noStrike">
                <a:solidFill>
                  <a:srgbClr val="ffffff"/>
                </a:solidFill>
                <a:latin typeface="Rockwell"/>
              </a:rPr>
              <a:t>Docente: Henry Frank Villarroel Tapia</a:t>
            </a:r>
            <a:endParaRPr b="0" lang="es-BO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Implementación en excel</a:t>
            </a:r>
            <a:endParaRPr b="0" lang="es-BO" sz="3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85440" y="1692000"/>
            <a:ext cx="7774560" cy="3348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20000"/>
              </a:lnSpc>
              <a:spcBef>
                <a:spcPts val="624"/>
              </a:spcBef>
              <a:spcAft>
                <a:spcPts val="425"/>
              </a:spcAft>
              <a:buNone/>
              <a:tabLst>
                <a:tab algn="l" pos="0"/>
              </a:tabLst>
            </a:pPr>
            <a:r>
              <a:rPr b="0" lang="es-BO" sz="1800" spc="-1" strike="noStrike">
                <a:solidFill>
                  <a:srgbClr val="ffffff"/>
                </a:solidFill>
                <a:latin typeface="Rockwell"/>
              </a:rPr>
              <a:t>Mediante el Macro hecho en VBA se crea los calculos para cada hoja, cada hoja representando un deprtamento o al pais y esto se hace mediante la formula:</a:t>
            </a:r>
            <a:br>
              <a:rPr sz="1800"/>
            </a:br>
            <a:r>
              <a:rPr b="0" lang="es-BO" sz="1800" spc="-1" strike="noStrike">
                <a:solidFill>
                  <a:srgbClr val="ffffff"/>
                </a:solidFill>
                <a:latin typeface="Rockwell"/>
                <a:ea typeface="Arial Unicode MS"/>
                <a:hlinkClick r:id="rId1"/>
              </a:rPr>
              <a:t>=@BoxMullerGaussian</a:t>
            </a:r>
            <a:r>
              <a:rPr b="0" lang="es-BO" sz="1800" spc="-1" strike="noStrike">
                <a:solidFill>
                  <a:srgbClr val="ffffff"/>
                </a:solidFill>
                <a:latin typeface="Rockwell"/>
                <a:ea typeface="Arial Unicode MS"/>
              </a:rPr>
              <a:t>(Configuracion$B$1;NroDeSimulacion;Media;Desviacion Estandar)</a:t>
            </a:r>
            <a:endParaRPr b="0" lang="es-BO" sz="18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rcRect l="19238" t="16473" r="17767" b="35638"/>
          <a:stretch/>
        </p:blipFill>
        <p:spPr>
          <a:xfrm>
            <a:off x="1440360" y="3780000"/>
            <a:ext cx="5759640" cy="28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51000"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s-ES" sz="8800" spc="-1" strike="noStrike" cap="all">
                <a:solidFill>
                  <a:srgbClr val="ffffff"/>
                </a:solidFill>
                <a:latin typeface="Bookman Old Style"/>
              </a:rPr>
              <a:t>GRACIAS POR SU ATENCIÓN</a:t>
            </a:r>
            <a:endParaRPr b="0" lang="es-BO" sz="8800" spc="-1" strike="noStrike">
              <a:latin typeface="Arial"/>
            </a:endParaRPr>
          </a:p>
        </p:txBody>
      </p:sp>
      <p:pic>
        <p:nvPicPr>
          <p:cNvPr id="113" name="Imagen 5" descr=""/>
          <p:cNvPicPr/>
          <p:nvPr/>
        </p:nvPicPr>
        <p:blipFill>
          <a:blip r:embed="rId1"/>
          <a:stretch/>
        </p:blipFill>
        <p:spPr>
          <a:xfrm>
            <a:off x="1717200" y="2304360"/>
            <a:ext cx="5708520" cy="427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5440" y="14544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Introducción</a:t>
            </a:r>
            <a:endParaRPr b="0" lang="es-BO" sz="3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284760" y="1440000"/>
            <a:ext cx="5475240" cy="447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1" lang="es-ES" sz="1600" spc="-1" strike="noStrike">
                <a:solidFill>
                  <a:srgbClr val="ffffff"/>
                </a:solidFill>
                <a:latin typeface="Rockwell"/>
              </a:rPr>
              <a:t>El 17 de agosto de 2025 se llevarán a cabo las elecciones generales de Bolivia para que podamos elegir nuestro presidente(a), vicepresidente(a) y representantes ante la Asamblea Legistativa del Estado Plurinacional de Bolivia. Siendo que es posible que se dé una segunda vuelta el 19 de octubre de 2025. </a:t>
            </a:r>
            <a:endParaRPr b="0" lang="es-B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1" lang="es-ES" sz="1600" spc="-1" strike="noStrike">
                <a:solidFill>
                  <a:srgbClr val="ffffff"/>
                </a:solidFill>
                <a:latin typeface="Rockwell"/>
              </a:rPr>
              <a:t>Como votantes bolivianos se elegirán al presidente(a) y vicepresidente(a) de Bolivia, 130 miembros de la Cámara de Diputados de Bolivia y 36 Integrantes de la Cámara de Senadores de Bolviia para el periodo 2025-2030. El 8 de noviembre de 2025 se realiza la toma posesion de autoridades electas como Presidente y Vicepresidente.</a:t>
            </a:r>
            <a:endParaRPr b="0" lang="es-BO" sz="16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760000" y="1470600"/>
            <a:ext cx="2619000" cy="174276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5760000" y="3600000"/>
            <a:ext cx="2880000" cy="16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440" y="11412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Descripción del Problema</a:t>
            </a:r>
            <a:endParaRPr b="0" lang="es-BO" sz="3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40000" y="1165320"/>
            <a:ext cx="8133840" cy="3693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s-BO" sz="2000" spc="-1" strike="noStrike">
                <a:solidFill>
                  <a:srgbClr val="ffffff"/>
                </a:solidFill>
                <a:latin typeface="Rockwell"/>
                <a:ea typeface="Arial Unicode MS"/>
              </a:rPr>
              <a:t>El análisis que se pretende realizar es el de prever o predecir los votos en base a ciertos parametros como la desviacion estadar o media mediante formulas Gaussianas y de MonteCarlo.</a:t>
            </a:r>
            <a:endParaRPr b="0" lang="es-BO" sz="20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340000" y="2699640"/>
            <a:ext cx="4599000" cy="306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440" y="47412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Objetivos del Proyecto</a:t>
            </a:r>
            <a:endParaRPr b="0" lang="es-BO" sz="3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60000" y="1800000"/>
            <a:ext cx="6299280" cy="4499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ffffff"/>
                </a:solidFill>
                <a:latin typeface="Rockwell"/>
              </a:rPr>
              <a:t>Objetivo General:</a:t>
            </a:r>
            <a:endParaRPr b="0" lang="es-BO" sz="1400" spc="-1" strike="noStrike">
              <a:latin typeface="Arial"/>
            </a:endParaRPr>
          </a:p>
          <a:p>
            <a:pPr marL="432000" indent="-324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  <a:ea typeface="Noto Sans CJK SC"/>
              </a:rPr>
              <a:t>Obtener una predicción de como serán los porcentajes de votos y victorias para las elecciones de Agosto de 2025 o si llegaría a existir segundas rondas</a:t>
            </a:r>
            <a:r>
              <a:rPr b="0" i="1" lang="en-US" sz="1400" spc="-1" strike="noStrike">
                <a:solidFill>
                  <a:srgbClr val="ffffff"/>
                </a:solidFill>
                <a:latin typeface="Rockwell"/>
                <a:ea typeface="Noto Sans CJK SC"/>
              </a:rPr>
              <a:t>.</a:t>
            </a:r>
            <a:endParaRPr b="0" lang="es-BO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s-BO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ffffff"/>
                </a:solidFill>
                <a:latin typeface="Rockwell"/>
                <a:ea typeface="Noto Sans CJK SC"/>
              </a:rPr>
              <a:t>Objetivos Específicos:</a:t>
            </a:r>
            <a:endParaRPr b="0" lang="es-BO" sz="1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  <a:ea typeface="Noto Sans CJK SC"/>
              </a:rPr>
              <a:t>Obtener el Promedio de Votos, Promedio de Escaños al Senado, Promedio de Escaños a Diputados, Probabilidad de Victoria y otros datos a nivel nacional</a:t>
            </a:r>
            <a:r>
              <a:rPr b="0" i="1" lang="en-US" sz="1400" spc="-1" strike="noStrike">
                <a:solidFill>
                  <a:srgbClr val="ffffff"/>
                </a:solidFill>
                <a:latin typeface="Rockwell"/>
                <a:ea typeface="Noto Sans CJK SC"/>
              </a:rPr>
              <a:t>.</a:t>
            </a:r>
            <a:endParaRPr b="0" lang="es-BO" sz="1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  <a:ea typeface="Noto Sans CJK SC"/>
              </a:rPr>
              <a:t>Obtener el Promedio de Votos, Promedio de Escaños al Senado, Promedio de Escaños a Diputados, Probabilidad de Victoria y otros datos a nivel departamental.</a:t>
            </a:r>
            <a:endParaRPr b="0" lang="es-BO" sz="1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Rockwell"/>
                <a:ea typeface="Noto Sans CJK SC"/>
              </a:rPr>
              <a:t>Comparar los resultados obtenidos en el programa de Java con los hechos obtenidos hechos en formulas de hojas en Excel.</a:t>
            </a:r>
            <a:endParaRPr b="0" lang="es-BO" sz="1400" spc="-1" strike="noStrike">
              <a:latin typeface="Arial"/>
            </a:endParaRPr>
          </a:p>
          <a:p>
            <a:endParaRPr b="1" lang="es-BO" sz="1400" spc="-1" strike="noStrike">
              <a:latin typeface="Arial"/>
            </a:endParaRPr>
          </a:p>
        </p:txBody>
      </p:sp>
      <p:pic>
        <p:nvPicPr>
          <p:cNvPr id="93" name="Picture 4" descr="Java, el lenguaje más usado y su evolución"/>
          <p:cNvPicPr/>
          <p:nvPr/>
        </p:nvPicPr>
        <p:blipFill>
          <a:blip r:embed="rId1"/>
          <a:stretch/>
        </p:blipFill>
        <p:spPr>
          <a:xfrm>
            <a:off x="6929280" y="2179800"/>
            <a:ext cx="1779480" cy="177948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6" descr="Icono De Microsoft Excel PNG ,dibujos Microsoft, Azure, Palabra PNG y  Vector para Descargar Gratis | Pngtree"/>
          <p:cNvPicPr/>
          <p:nvPr/>
        </p:nvPicPr>
        <p:blipFill>
          <a:blip r:embed="rId2"/>
          <a:stretch/>
        </p:blipFill>
        <p:spPr>
          <a:xfrm>
            <a:off x="6929280" y="4140000"/>
            <a:ext cx="1779480" cy="177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IMPLEMENTACIÓN - java</a:t>
            </a:r>
            <a:endParaRPr b="0" lang="es-BO" sz="3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85440" y="2095920"/>
            <a:ext cx="7764120" cy="3693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r>
              <a:rPr b="1" lang="es-ES" sz="1800" spc="-1" strike="noStrike">
                <a:solidFill>
                  <a:srgbClr val="ffffff"/>
                </a:solidFill>
                <a:latin typeface="Rockwell"/>
              </a:rPr>
              <a:t>En Java se creo el modelo en base al IDE NetBeans 25 en el cual se usó Java 21, asi que se recomienda la instalación de Java 21 o superiores y Netbeans 21+.</a:t>
            </a:r>
            <a:endParaRPr b="0" lang="es-BO" sz="1800" spc="-1" strike="noStrike">
              <a:latin typeface="Arial"/>
            </a:endParaRPr>
          </a:p>
          <a:p>
            <a:r>
              <a:rPr b="1" lang="es-ES" sz="1800" spc="-1" strike="noStrike">
                <a:solidFill>
                  <a:srgbClr val="ffffff"/>
                </a:solidFill>
                <a:latin typeface="Rockwell"/>
              </a:rPr>
              <a:t>Se usaron 2 librerias que estaran en lo hecho incluidas y estas son jfreechart1.0.19 y  jfreechart1.0.23</a:t>
            </a:r>
            <a:endParaRPr b="0" lang="es-BO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627280" y="4320000"/>
            <a:ext cx="3672000" cy="205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Implementación en Java</a:t>
            </a:r>
            <a:endParaRPr b="0" lang="es-BO" sz="3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20000" y="2115360"/>
            <a:ext cx="7764120" cy="4364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Rockwell"/>
              </a:rPr>
              <a:t>Realizada en NetBeans 25 con Java 21.</a:t>
            </a:r>
            <a:endParaRPr b="0" lang="es-BO" sz="1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57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Rockwell"/>
              </a:rPr>
              <a:t>Estructura del programa: 6 clases en 2 paquetes (model y view). </a:t>
            </a:r>
            <a:endParaRPr b="0" lang="es-BO" sz="1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57"/>
              </a:spcBef>
              <a:buClr>
                <a:srgbClr val="ffffff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ffffff"/>
                </a:solidFill>
                <a:latin typeface="Rockwell"/>
              </a:rPr>
              <a:t>En model tenemos el:</a:t>
            </a:r>
            <a:endParaRPr b="0" lang="es-BO" sz="1800" spc="-1" strike="noStrike">
              <a:latin typeface="Aria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ffffff"/>
                </a:solidFill>
                <a:latin typeface="Rockwell"/>
              </a:rPr>
              <a:t>Partido.java</a:t>
            </a:r>
            <a:endParaRPr b="0" lang="es-BO" sz="1800" spc="-1" strike="noStrike">
              <a:latin typeface="Aria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ffffff"/>
                </a:solidFill>
                <a:latin typeface="Rockwell"/>
              </a:rPr>
              <a:t>Dhondt.java</a:t>
            </a:r>
            <a:endParaRPr b="0" lang="es-BO" sz="1800" spc="-1" strike="noStrike">
              <a:latin typeface="Aria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ffffff"/>
                </a:solidFill>
                <a:latin typeface="Rockwell"/>
              </a:rPr>
              <a:t>Simulador.java</a:t>
            </a:r>
            <a:endParaRPr b="0" lang="es-BO" sz="1800" spc="-1" strike="noStrike">
              <a:latin typeface="Aria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ffffff"/>
                </a:solidFill>
                <a:latin typeface="Rockwell"/>
              </a:rPr>
              <a:t>MonteCarlo.java</a:t>
            </a:r>
            <a:endParaRPr b="0" lang="es-BO" sz="1800" spc="-1" strike="noStrike">
              <a:latin typeface="Arial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ffffff"/>
                </a:solidFill>
                <a:latin typeface="Rockwell"/>
              </a:rPr>
              <a:t>ExportadorResultados.java</a:t>
            </a:r>
            <a:endParaRPr b="0" lang="es-BO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4500000" y="3164400"/>
            <a:ext cx="3672000" cy="205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Datos de Entrada</a:t>
            </a:r>
            <a:endParaRPr b="0" lang="es-BO" sz="34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540000" y="2797920"/>
            <a:ext cx="8279280" cy="152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Implementación en Java – vistas del programa</a:t>
            </a:r>
            <a:endParaRPr b="0" lang="es-BO" sz="3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60000" y="1800000"/>
            <a:ext cx="8249760" cy="117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2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Rockwell"/>
                <a:ea typeface="Noto Sans CJK SC"/>
              </a:rPr>
              <a:t>En view solo tenemos SimulacionElectoralGUI: su funcions es ser la vista principal y el corazon del programa.</a:t>
            </a:r>
            <a:endParaRPr b="0" lang="es-BO" sz="20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260000" y="2700000"/>
            <a:ext cx="6817320" cy="39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85440" y="609480"/>
            <a:ext cx="7764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400" spc="-1" strike="noStrike" cap="all">
                <a:solidFill>
                  <a:srgbClr val="ffffff"/>
                </a:solidFill>
                <a:latin typeface="Bookman Old Style"/>
              </a:rPr>
              <a:t>Implementacion en excel</a:t>
            </a:r>
            <a:endParaRPr b="0" lang="es-BO" sz="3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85440" y="1691280"/>
            <a:ext cx="7764120" cy="3693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s-BO" sz="2000" spc="-1" strike="noStrike">
                <a:solidFill>
                  <a:srgbClr val="ffffff"/>
                </a:solidFill>
                <a:latin typeface="Rockwell"/>
              </a:rPr>
              <a:t>Uso de archivo Simulacion_Macro_Completa.xlsx.  </a:t>
            </a:r>
            <a:endParaRPr b="0" lang="es-BO" sz="20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BO" sz="2000" spc="-1" strike="noStrike">
                <a:latin typeface="Rockwell"/>
              </a:rPr>
              <a:t>Solo ingresamos:</a:t>
            </a:r>
            <a:endParaRPr b="0" lang="es-BO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s-BO" sz="20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rcRect l="0" t="0" r="71153" b="70164"/>
          <a:stretch/>
        </p:blipFill>
        <p:spPr>
          <a:xfrm>
            <a:off x="1980000" y="2880000"/>
            <a:ext cx="4534560" cy="287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185</TotalTime>
  <Application>LibreOffice/7.3.6.2$Linux_X86_64 LibreOffice_project/c28ca90fd6e1a19e189fc16c05f8f8924961e12e</Application>
  <AppVersion>15.0000</AppVersion>
  <Words>639</Words>
  <Paragraphs>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es-BO</dc:language>
  <cp:lastModifiedBy/>
  <dcterms:modified xsi:type="dcterms:W3CDTF">2025-05-21T11:35:38Z</dcterms:modified>
  <cp:revision>7</cp:revision>
  <dc:subject/>
  <dc:title>Problema de Corte de Piezas Rectangulares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Presentación en pantalla (4:3)</vt:lpwstr>
  </property>
  <property fmtid="{D5CDD505-2E9C-101B-9397-08002B2CF9AE}" pid="3" name="Slides">
    <vt:i4>15</vt:i4>
  </property>
</Properties>
</file>